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60" r:id="rId3"/>
    <p:sldId id="278" r:id="rId4"/>
    <p:sldId id="279" r:id="rId5"/>
    <p:sldId id="280" r:id="rId6"/>
    <p:sldId id="281" r:id="rId7"/>
    <p:sldId id="282" r:id="rId8"/>
    <p:sldId id="283" r:id="rId9"/>
    <p:sldId id="303" r:id="rId10"/>
    <p:sldId id="262" r:id="rId11"/>
    <p:sldId id="263" r:id="rId12"/>
    <p:sldId id="284" r:id="rId13"/>
    <p:sldId id="285" r:id="rId14"/>
    <p:sldId id="264" r:id="rId15"/>
    <p:sldId id="265" r:id="rId16"/>
    <p:sldId id="304" r:id="rId17"/>
    <p:sldId id="287" r:id="rId18"/>
    <p:sldId id="288" r:id="rId19"/>
    <p:sldId id="289" r:id="rId20"/>
    <p:sldId id="286" r:id="rId21"/>
    <p:sldId id="290" r:id="rId22"/>
    <p:sldId id="291" r:id="rId23"/>
    <p:sldId id="266" r:id="rId24"/>
    <p:sldId id="292" r:id="rId25"/>
    <p:sldId id="293" r:id="rId26"/>
    <p:sldId id="294" r:id="rId27"/>
    <p:sldId id="295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96" r:id="rId38"/>
    <p:sldId id="297" r:id="rId39"/>
    <p:sldId id="299" r:id="rId40"/>
    <p:sldId id="305" r:id="rId41"/>
    <p:sldId id="298" r:id="rId42"/>
    <p:sldId id="300" r:id="rId43"/>
    <p:sldId id="301" r:id="rId44"/>
    <p:sldId id="302" r:id="rId45"/>
    <p:sldId id="306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7"/>
    <p:restoredTop sz="94013" autoAdjust="0"/>
  </p:normalViewPr>
  <p:slideViewPr>
    <p:cSldViewPr>
      <p:cViewPr varScale="1">
        <p:scale>
          <a:sx n="71" d="100"/>
          <a:sy n="71" d="100"/>
        </p:scale>
        <p:origin x="1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kumimoji="0" sz="1200"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kumimoji="0" sz="1200">
                <a:ea typeface="+mn-ea"/>
              </a:defRPr>
            </a:lvl1pPr>
          </a:lstStyle>
          <a:p>
            <a:pPr>
              <a:defRPr/>
            </a:pPr>
            <a:fld id="{662854C9-4727-404A-A0BD-E547E425D9DB}" type="datetimeFigureOut">
              <a:rPr lang="zh-TW" altLang="en-US"/>
              <a:pPr>
                <a:defRPr/>
              </a:pPr>
              <a:t>2021/4/7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kumimoji="0" sz="1200"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kumimoji="0" sz="1200">
                <a:ea typeface="+mn-ea"/>
              </a:defRPr>
            </a:lvl1pPr>
          </a:lstStyle>
          <a:p>
            <a:pPr>
              <a:defRPr/>
            </a:pPr>
            <a:fld id="{0D5BE052-4EED-4B81-8031-E73A00B497C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81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2808C7-7557-4C28-90E7-60ACA1E21DD5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84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grpSp>
        <p:nvGrpSpPr>
          <p:cNvPr id="5" name="群組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手繪多邊形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kumimoji="0" lang="en-US" altLang="zh-TW">
                <a:ea typeface="新細明體" charset="-120"/>
              </a:endParaRPr>
            </a:p>
          </p:txBody>
        </p:sp>
        <p:sp>
          <p:nvSpPr>
            <p:cNvPr id="7" name="手繪多邊形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en-US" altLang="zh-TW">
                <a:solidFill>
                  <a:srgbClr val="FFFFFF"/>
                </a:solidFill>
                <a:ea typeface="新細明體" charset="-12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3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4E27771-DBC9-4960-B6E8-54870B7B15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541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E5C7D-90AE-4589-95DB-7191CBFE501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42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FBF2B-BFA1-4F8B-BCA1-700B6A2666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330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2441B-23AE-48CD-B413-209A0D385A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613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＞形箭號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D67C817-70B8-49C5-8587-436B65610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9188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DB1A94B-17E6-47C4-8F9F-F56DA0CCA4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44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57182CA-4890-4E9A-87CD-3903E1C70B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35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69F250C-BF3E-48D1-A5C0-4EFA4A1CFCD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362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E57FA-D184-4ED0-8B9A-B752BB2DCD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967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46CAAC0-28E4-4B72-B121-41B52E228F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220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kumimoji="0" lang="en-US" altLang="zh-TW">
              <a:ea typeface="新細明體" charset="-120"/>
            </a:endParaRPr>
          </a:p>
        </p:txBody>
      </p:sp>
      <p:sp>
        <p:nvSpPr>
          <p:cNvPr id="6" name="手繪多邊形 1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3802063 w 5760"/>
              <a:gd name="T3" fmla="*/ 0 h 528"/>
              <a:gd name="T4" fmla="*/ 3802063 w 5760"/>
              <a:gd name="T5" fmla="*/ 838200 h 528"/>
              <a:gd name="T6" fmla="*/ 31684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直角三角形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＞形箭號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sp>
        <p:nvSpPr>
          <p:cNvPr id="10" name="＞形箭號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1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3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ED3428B-3DD7-47E2-9444-CB07750175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805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kumimoji="0" lang="en-US" altLang="zh-TW">
              <a:ea typeface="新細明體" charset="-120"/>
            </a:endParaRPr>
          </a:p>
        </p:txBody>
      </p:sp>
      <p:sp>
        <p:nvSpPr>
          <p:cNvPr id="1027" name="手繪多邊形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3802063 w 5760"/>
              <a:gd name="T3" fmla="*/ 0 h 528"/>
              <a:gd name="T4" fmla="*/ 3802063 w 5760"/>
              <a:gd name="T5" fmla="*/ 838200 h 528"/>
              <a:gd name="T6" fmla="*/ 31684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TW">
              <a:solidFill>
                <a:srgbClr val="FFFFFF"/>
              </a:solidFill>
              <a:ea typeface="新細明體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33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ea typeface="+mn-ea"/>
              </a:defRPr>
            </a:lvl1pPr>
            <a:extLst/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ea typeface="+mn-ea"/>
              </a:defRPr>
            </a:lvl1pPr>
            <a:extLst/>
          </a:lstStyle>
          <a:p>
            <a:pPr>
              <a:defRPr/>
            </a:pPr>
            <a:fld id="{911AA003-844D-453B-BBF2-7BEC0B4B76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9" r:id="rId2"/>
    <p:sldLayoutId id="2147483774" r:id="rId3"/>
    <p:sldLayoutId id="2147483775" r:id="rId4"/>
    <p:sldLayoutId id="2147483776" r:id="rId5"/>
    <p:sldLayoutId id="2147483777" r:id="rId6"/>
    <p:sldLayoutId id="2147483770" r:id="rId7"/>
    <p:sldLayoutId id="2147483778" r:id="rId8"/>
    <p:sldLayoutId id="2147483779" r:id="rId9"/>
    <p:sldLayoutId id="2147483771" r:id="rId10"/>
    <p:sldLayoutId id="21474837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影像處理</a:t>
            </a:r>
            <a:br>
              <a:rPr lang="en-US" altLang="zh-CN" dirty="0"/>
            </a:br>
            <a:r>
              <a:rPr lang="en-US" altLang="zh-CN" dirty="0"/>
              <a:t>Chapter 05</a:t>
            </a:r>
            <a:r>
              <a:rPr lang="zh-TW" altLang="en-US" dirty="0">
                <a:latin typeface="微軟正黑體" pitchFamily="34" charset="-120"/>
              </a:rPr>
              <a:t>頻率域影像處理</a:t>
            </a:r>
            <a:endParaRPr lang="zh-TW" altLang="en-US" sz="4000" dirty="0"/>
          </a:p>
        </p:txBody>
      </p:sp>
      <p:sp>
        <p:nvSpPr>
          <p:cNvPr id="9219" name="副標題 2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>
              <a:lnSpc>
                <a:spcPct val="80000"/>
              </a:lnSpc>
            </a:pPr>
            <a:r>
              <a:rPr lang="en-US" altLang="zh-TW" sz="1900"/>
              <a:t>Chien-Chang Chen</a:t>
            </a:r>
          </a:p>
          <a:p>
            <a:pPr marR="0" eaLnBrk="1" hangingPunct="1">
              <a:lnSpc>
                <a:spcPct val="80000"/>
              </a:lnSpc>
            </a:pPr>
            <a:r>
              <a:rPr lang="en-US" altLang="zh-TW" sz="1900"/>
              <a:t>Tamkang University</a:t>
            </a:r>
          </a:p>
          <a:p>
            <a:pPr marR="0" eaLnBrk="1" hangingPunct="1">
              <a:lnSpc>
                <a:spcPct val="80000"/>
              </a:lnSpc>
            </a:pPr>
            <a:r>
              <a:rPr lang="en-US" altLang="zh-TW" sz="1900"/>
              <a:t>Department of Computer Science and Information Engineering</a:t>
            </a:r>
            <a:endParaRPr lang="zh-TW" altLang="en-US" sz="1900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04D3E4D-F732-4DA1-A825-0333C3115742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 </a:t>
            </a:r>
            <a:r>
              <a:rPr lang="zh-TW" altLang="en-US" dirty="0"/>
              <a:t>離散傅立葉轉換</a:t>
            </a:r>
          </a:p>
        </p:txBody>
      </p:sp>
      <p:pic>
        <p:nvPicPr>
          <p:cNvPr id="522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1733300"/>
            <a:ext cx="8135938" cy="396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365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0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1943282"/>
            <a:ext cx="8135938" cy="35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044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B4D35-0AC5-9345-8FFE-692C4949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68A564-8FBA-344B-BA32-4A83808DA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12829"/>
            <a:ext cx="8135938" cy="4808604"/>
          </a:xfrm>
        </p:spPr>
      </p:pic>
    </p:spTree>
    <p:extLst>
      <p:ext uri="{BB962C8B-B14F-4D97-AF65-F5344CB8AC3E}">
        <p14:creationId xmlns:p14="http://schemas.microsoft.com/office/powerpoint/2010/main" val="365493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455E8-C5CB-334A-9E39-3DF7A034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9C99EC5-9CFF-D947-A4BA-98FBBE6EA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87565"/>
            <a:ext cx="8135938" cy="2459133"/>
          </a:xfrm>
        </p:spPr>
      </p:pic>
    </p:spTree>
    <p:extLst>
      <p:ext uri="{BB962C8B-B14F-4D97-AF65-F5344CB8AC3E}">
        <p14:creationId xmlns:p14="http://schemas.microsoft.com/office/powerpoint/2010/main" val="340258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017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103412"/>
            <a:ext cx="8135938" cy="32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59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915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073813"/>
            <a:ext cx="8135938" cy="328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221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0BF951-796E-C240-B88A-042F6574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D4391EF-69B9-EF4E-A19B-093E73CC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檢視 </a:t>
            </a:r>
            <a:r>
              <a:rPr kumimoji="1" lang="en" altLang="zh-TW" dirty="0"/>
              <a:t>5.2 Fourier Spectrum</a:t>
            </a:r>
            <a:r>
              <a:rPr kumimoji="1" lang="zh-TW" altLang="en-US" dirty="0"/>
              <a:t> 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C1451F-5441-2742-A782-E592A382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E2441B-23AE-48CD-B413-209A0D385A26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096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38D599-31C7-4B47-B01B-D541F382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F3FA75-8382-B143-957B-4AF744F71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" y="1196752"/>
            <a:ext cx="8906374" cy="5272335"/>
          </a:xfrm>
        </p:spPr>
      </p:pic>
    </p:spTree>
    <p:extLst>
      <p:ext uri="{BB962C8B-B14F-4D97-AF65-F5344CB8AC3E}">
        <p14:creationId xmlns:p14="http://schemas.microsoft.com/office/powerpoint/2010/main" val="154619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E21E8C-CDAE-934B-8B37-69505F51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341F31-DAF8-3248-ABD7-FF11D4895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8" y="-9871"/>
            <a:ext cx="8147179" cy="6867871"/>
          </a:xfrm>
        </p:spPr>
      </p:pic>
    </p:spTree>
    <p:extLst>
      <p:ext uri="{BB962C8B-B14F-4D97-AF65-F5344CB8AC3E}">
        <p14:creationId xmlns:p14="http://schemas.microsoft.com/office/powerpoint/2010/main" val="252659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02C7A-08BD-284A-8068-6BB66821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1DC0EA8-213F-9841-887F-D88EED105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023813" cy="3296865"/>
          </a:xfrm>
        </p:spPr>
      </p:pic>
    </p:spTree>
    <p:extLst>
      <p:ext uri="{BB962C8B-B14F-4D97-AF65-F5344CB8AC3E}">
        <p14:creationId xmlns:p14="http://schemas.microsoft.com/office/powerpoint/2010/main" val="328300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基本概念</a:t>
            </a:r>
          </a:p>
        </p:txBody>
      </p:sp>
      <p:pic>
        <p:nvPicPr>
          <p:cNvPr id="34847" name="Picture 3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4751" y="1484784"/>
            <a:ext cx="389449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50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687E8-D95E-EA43-AEA9-7B297F2F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8D7AFEA-94CD-9543-B2AB-21C9EA7DF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" y="455613"/>
            <a:ext cx="9019802" cy="6285755"/>
          </a:xfrm>
        </p:spPr>
      </p:pic>
    </p:spTree>
    <p:extLst>
      <p:ext uri="{BB962C8B-B14F-4D97-AF65-F5344CB8AC3E}">
        <p14:creationId xmlns:p14="http://schemas.microsoft.com/office/powerpoint/2010/main" val="3926213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8F0DA4-6F1D-F14F-B23A-D1F88EA1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31C566-4144-D148-B517-E100CA502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" y="1196975"/>
            <a:ext cx="7693747" cy="5040313"/>
          </a:xfrm>
        </p:spPr>
      </p:pic>
    </p:spTree>
    <p:extLst>
      <p:ext uri="{BB962C8B-B14F-4D97-AF65-F5344CB8AC3E}">
        <p14:creationId xmlns:p14="http://schemas.microsoft.com/office/powerpoint/2010/main" val="299653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E1C89-6AF0-2F45-811E-21BF7083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710105-6097-654B-BD74-05DFB5DF7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42031"/>
            <a:ext cx="7145144" cy="6492093"/>
          </a:xfrm>
        </p:spPr>
      </p:pic>
    </p:spTree>
    <p:extLst>
      <p:ext uri="{BB962C8B-B14F-4D97-AF65-F5344CB8AC3E}">
        <p14:creationId xmlns:p14="http://schemas.microsoft.com/office/powerpoint/2010/main" val="405442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6-3 </a:t>
            </a:r>
            <a:r>
              <a:rPr lang="zh-TW" altLang="en-US" dirty="0"/>
              <a:t>頻率域濾波</a:t>
            </a:r>
          </a:p>
        </p:txBody>
      </p:sp>
      <p:pic>
        <p:nvPicPr>
          <p:cNvPr id="20509" name="Picture 2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3058200"/>
            <a:ext cx="8135938" cy="131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7DFBC5D-7B76-534D-803C-F627CF70E7B2}"/>
                  </a:ext>
                </a:extLst>
              </p:cNvPr>
              <p:cNvSpPr txBox="1"/>
              <p:nvPr/>
            </p:nvSpPr>
            <p:spPr>
              <a:xfrm>
                <a:off x="539552" y="2564904"/>
                <a:ext cx="1872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7DFBC5D-7B76-534D-803C-F627CF70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64904"/>
                <a:ext cx="187256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C5C45-5F0F-7D47-9E35-CB39D0ACB147}"/>
                  </a:ext>
                </a:extLst>
              </p:cNvPr>
              <p:cNvSpPr txBox="1"/>
              <p:nvPr/>
            </p:nvSpPr>
            <p:spPr>
              <a:xfrm>
                <a:off x="2945333" y="2564904"/>
                <a:ext cx="289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kumimoji="1"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C5C45-5F0F-7D47-9E35-CB39D0ACB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333" y="2564904"/>
                <a:ext cx="28929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202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B8A7FC-F1D3-BB42-882B-0315036F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93D8C8-B225-AC43-8A63-517C7C4A0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" b="-1"/>
          <a:stretch/>
        </p:blipFill>
        <p:spPr>
          <a:xfrm>
            <a:off x="315180" y="-27384"/>
            <a:ext cx="8013700" cy="383546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574175-ECB7-364C-8EFC-0D8687FA9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"/>
          <a:stretch/>
        </p:blipFill>
        <p:spPr>
          <a:xfrm>
            <a:off x="861411" y="3826709"/>
            <a:ext cx="7060816" cy="29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4DB436-D2D0-1F46-8051-1E2D72DE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B1C2EA-ADB4-354D-B0D9-DB4E312C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8" y="260648"/>
            <a:ext cx="9140351" cy="6336703"/>
          </a:xfrm>
        </p:spPr>
      </p:pic>
    </p:spTree>
    <p:extLst>
      <p:ext uri="{BB962C8B-B14F-4D97-AF65-F5344CB8AC3E}">
        <p14:creationId xmlns:p14="http://schemas.microsoft.com/office/powerpoint/2010/main" val="183427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6A1AF-B678-5547-8F92-9AAD197A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CEF9CC-C639-2445-BBA5-409009823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038774"/>
            <a:ext cx="8135938" cy="3356714"/>
          </a:xfrm>
        </p:spPr>
      </p:pic>
    </p:spTree>
    <p:extLst>
      <p:ext uri="{BB962C8B-B14F-4D97-AF65-F5344CB8AC3E}">
        <p14:creationId xmlns:p14="http://schemas.microsoft.com/office/powerpoint/2010/main" val="247966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619D3-6A5B-1C41-8459-63471DAB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315B4F-2370-064C-803C-A26EC2466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900617"/>
            <a:ext cx="8135938" cy="3633028"/>
          </a:xfrm>
        </p:spPr>
      </p:pic>
    </p:spTree>
    <p:extLst>
      <p:ext uri="{BB962C8B-B14F-4D97-AF65-F5344CB8AC3E}">
        <p14:creationId xmlns:p14="http://schemas.microsoft.com/office/powerpoint/2010/main" val="213683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6-3-2</a:t>
            </a:r>
            <a:r>
              <a:rPr lang="zh-TW" altLang="en-US" dirty="0"/>
              <a:t>　頻率域濾波器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132856"/>
            <a:ext cx="694182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9425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32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293230"/>
            <a:ext cx="8135938" cy="284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250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37B29-BB8A-724E-89D9-5E5B621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Fourier Series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F36044-5B74-5A44-A9E7-714ED0967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8" y="1196975"/>
            <a:ext cx="6690941" cy="5040313"/>
          </a:xfrm>
        </p:spPr>
      </p:pic>
    </p:spTree>
    <p:extLst>
      <p:ext uri="{BB962C8B-B14F-4D97-AF65-F5344CB8AC3E}">
        <p14:creationId xmlns:p14="http://schemas.microsoft.com/office/powerpoint/2010/main" val="155592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420" name="Picture 6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108067"/>
            <a:ext cx="8135938" cy="321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265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041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541444"/>
            <a:ext cx="8135938" cy="23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247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939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7544" y="2060848"/>
            <a:ext cx="8135938" cy="241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6987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836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017820"/>
            <a:ext cx="8135938" cy="339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46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734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850" y="2158711"/>
            <a:ext cx="8135938" cy="311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297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altLang="zh-TW" dirty="0"/>
          </a:p>
          <a:p>
            <a:pPr lvl="2"/>
            <a:endParaRPr lang="zh-TW" altLang="en-US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0160" y="4293096"/>
            <a:ext cx="5688632" cy="217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 bwMode="auto">
          <a:xfrm>
            <a:off x="395536" y="3214698"/>
            <a:ext cx="7992888" cy="32219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364" y="1696293"/>
            <a:ext cx="7679231" cy="290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90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52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5536" y="2132856"/>
            <a:ext cx="8135938" cy="334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5642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C4F652-400B-5140-8B64-2A231275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FBC635A-A866-1142-BC92-7302BEDF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61309"/>
            <a:ext cx="8974602" cy="1975803"/>
          </a:xfrm>
        </p:spPr>
      </p:pic>
    </p:spTree>
    <p:extLst>
      <p:ext uri="{BB962C8B-B14F-4D97-AF65-F5344CB8AC3E}">
        <p14:creationId xmlns:p14="http://schemas.microsoft.com/office/powerpoint/2010/main" val="694445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6843A-7A4A-2B47-9997-C5F831FB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8CC558-705A-9946-9FC3-148B9291F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" y="1176338"/>
            <a:ext cx="9111883" cy="5282877"/>
          </a:xfrm>
        </p:spPr>
      </p:pic>
    </p:spTree>
    <p:extLst>
      <p:ext uri="{BB962C8B-B14F-4D97-AF65-F5344CB8AC3E}">
        <p14:creationId xmlns:p14="http://schemas.microsoft.com/office/powerpoint/2010/main" val="4001262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28384-65AC-ED4B-AC36-0D3484B5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D6088F-7B0F-FA4E-983A-7A1A26A0E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1877"/>
            <a:ext cx="8135938" cy="2590508"/>
          </a:xfrm>
        </p:spPr>
      </p:pic>
    </p:spTree>
    <p:extLst>
      <p:ext uri="{BB962C8B-B14F-4D97-AF65-F5344CB8AC3E}">
        <p14:creationId xmlns:p14="http://schemas.microsoft.com/office/powerpoint/2010/main" val="290156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985F0-4747-124D-91D1-9DFE41FF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CB15ABC-2692-B24B-AAF7-990A7808E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"/>
            <a:ext cx="7527648" cy="6812352"/>
          </a:xfrm>
        </p:spPr>
      </p:pic>
    </p:spTree>
    <p:extLst>
      <p:ext uri="{BB962C8B-B14F-4D97-AF65-F5344CB8AC3E}">
        <p14:creationId xmlns:p14="http://schemas.microsoft.com/office/powerpoint/2010/main" val="179810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9A0190-86C8-4A4B-BB71-D06B7F95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FBA90D-C021-2841-A4CC-E64312C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完成</a:t>
            </a:r>
            <a:r>
              <a:rPr lang="zh-TW" altLang="en-US" dirty="0">
                <a:effectLst/>
              </a:rPr>
              <a:t> </a:t>
            </a:r>
            <a:r>
              <a:rPr lang="en" altLang="zh-TW" dirty="0">
                <a:effectLst/>
              </a:rPr>
              <a:t>5.3 Frequency Filtering</a:t>
            </a:r>
            <a:r>
              <a:rPr lang="zh-TW" altLang="en-US" dirty="0">
                <a:effectLst/>
              </a:rPr>
              <a:t> 程式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74AD37-6D72-124F-B1EB-A82096D9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E2441B-23AE-48CD-B413-209A0D385A26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465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CB4D5-A675-3E40-9737-62073042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Notch Filter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BEAF4-502B-714A-BED2-F387DA96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6975"/>
            <a:ext cx="8496622" cy="50403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the most useful of the selective filters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rejects (or passes) frequencies in a predefined neighborhood of the frequency rectangle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be symmetric about the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400" i="1" dirty="0"/>
              <a:t>Notch reject </a:t>
            </a:r>
            <a:r>
              <a:rPr lang="en" altLang="zh-TW" sz="2400" dirty="0"/>
              <a:t>filter transfer functions are constructed as products of </a:t>
            </a:r>
            <a:r>
              <a:rPr lang="en" altLang="zh-TW" sz="2400" dirty="0" err="1"/>
              <a:t>highpass</a:t>
            </a:r>
            <a:r>
              <a:rPr lang="en" altLang="zh-TW" sz="2400" dirty="0"/>
              <a:t> filter transfer functions whose centers have been translated to the centers of the notches. The general form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0" indent="0"/>
            <a:r>
              <a:rPr lang="en" altLang="zh-TW" sz="2400" dirty="0"/>
              <a:t>where </a:t>
            </a:r>
            <a:r>
              <a:rPr lang="en" altLang="zh-TW" sz="2400" i="1" dirty="0" err="1"/>
              <a:t>H</a:t>
            </a:r>
            <a:r>
              <a:rPr lang="en" altLang="zh-TW" sz="2400" i="1" baseline="-25000" dirty="0" err="1"/>
              <a:t>k</a:t>
            </a:r>
            <a:r>
              <a:rPr lang="en" altLang="zh-TW" sz="2400" dirty="0"/>
              <a:t>(</a:t>
            </a:r>
            <a:r>
              <a:rPr lang="en" altLang="zh-TW" sz="2400" i="1" dirty="0" err="1"/>
              <a:t>u</a:t>
            </a:r>
            <a:r>
              <a:rPr lang="en" altLang="zh-TW" sz="2400" dirty="0" err="1"/>
              <a:t>,</a:t>
            </a:r>
            <a:r>
              <a:rPr lang="en" altLang="zh-TW" sz="2400" i="1" dirty="0" err="1"/>
              <a:t>v</a:t>
            </a:r>
            <a:r>
              <a:rPr lang="en" altLang="zh-TW" sz="2400" dirty="0"/>
              <a:t>) and </a:t>
            </a:r>
            <a:r>
              <a:rPr lang="en" altLang="zh-TW" sz="2400" i="1" dirty="0"/>
              <a:t>H</a:t>
            </a:r>
            <a:r>
              <a:rPr lang="en" altLang="zh-TW" sz="2400" baseline="-25000" dirty="0"/>
              <a:t>−</a:t>
            </a:r>
            <a:r>
              <a:rPr lang="en" altLang="zh-TW" sz="2400" i="1" baseline="-25000" dirty="0"/>
              <a:t>k</a:t>
            </a:r>
            <a:r>
              <a:rPr lang="en" altLang="zh-TW" sz="2400" dirty="0"/>
              <a:t>(</a:t>
            </a:r>
            <a:r>
              <a:rPr lang="en" altLang="zh-TW" sz="2400" i="1" dirty="0" err="1"/>
              <a:t>u</a:t>
            </a:r>
            <a:r>
              <a:rPr lang="en" altLang="zh-TW" sz="2400" dirty="0" err="1"/>
              <a:t>,</a:t>
            </a:r>
            <a:r>
              <a:rPr lang="en" altLang="zh-TW" sz="2400" i="1" dirty="0" err="1"/>
              <a:t>v</a:t>
            </a:r>
            <a:r>
              <a:rPr lang="en" altLang="zh-TW" sz="2400" dirty="0"/>
              <a:t>) are </a:t>
            </a:r>
            <a:r>
              <a:rPr lang="en" altLang="zh-TW" sz="2400" dirty="0" err="1"/>
              <a:t>highpass</a:t>
            </a:r>
            <a:r>
              <a:rPr lang="en" altLang="zh-TW" sz="2400" dirty="0"/>
              <a:t> filter transfer functions whose centers are at (</a:t>
            </a:r>
            <a:r>
              <a:rPr lang="en" altLang="zh-TW" sz="2400" dirty="0" err="1"/>
              <a:t>u</a:t>
            </a:r>
            <a:r>
              <a:rPr lang="en" altLang="zh-TW" sz="2400" baseline="-25000" dirty="0" err="1"/>
              <a:t>k</a:t>
            </a:r>
            <a:r>
              <a:rPr lang="en" altLang="zh-TW" sz="2400" dirty="0" err="1"/>
              <a:t>,v</a:t>
            </a:r>
            <a:r>
              <a:rPr lang="en" altLang="zh-TW" sz="2400" baseline="-25000" dirty="0" err="1"/>
              <a:t>k</a:t>
            </a:r>
            <a:r>
              <a:rPr lang="en" altLang="zh-TW" sz="2400" dirty="0"/>
              <a:t>) and (−</a:t>
            </a:r>
            <a:r>
              <a:rPr lang="en" altLang="zh-TW" sz="2400" dirty="0" err="1"/>
              <a:t>u</a:t>
            </a:r>
            <a:r>
              <a:rPr lang="en" altLang="zh-TW" sz="2400" baseline="-25000" dirty="0" err="1"/>
              <a:t>k</a:t>
            </a:r>
            <a:r>
              <a:rPr lang="en" altLang="zh-TW" sz="2400" dirty="0"/>
              <a:t>,−</a:t>
            </a:r>
            <a:r>
              <a:rPr lang="en" altLang="zh-TW" sz="2400" dirty="0" err="1"/>
              <a:t>v</a:t>
            </a:r>
            <a:r>
              <a:rPr lang="en" altLang="zh-TW" sz="2400" baseline="-25000" dirty="0" err="1"/>
              <a:t>k</a:t>
            </a:r>
            <a:r>
              <a:rPr lang="en" altLang="zh-TW" sz="2400" dirty="0"/>
              <a:t>), respectively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 </a:t>
            </a:r>
          </a:p>
          <a:p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E79CE4-3EEC-4F4D-A34E-C73E1F03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221088"/>
            <a:ext cx="4483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8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7A209-8A1A-8740-AE94-A3EFB242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9A606E-AA4F-374D-BF37-39E26D838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2" y="2780928"/>
            <a:ext cx="8135938" cy="1814285"/>
          </a:xfrm>
        </p:spPr>
      </p:pic>
    </p:spTree>
    <p:extLst>
      <p:ext uri="{BB962C8B-B14F-4D97-AF65-F5344CB8AC3E}">
        <p14:creationId xmlns:p14="http://schemas.microsoft.com/office/powerpoint/2010/main" val="52749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57187-8BCD-7B47-8B7C-FE8575BC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A9EC46-3492-7348-BF5F-A55D1C138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0"/>
            <a:ext cx="6242467" cy="6828115"/>
          </a:xfrm>
        </p:spPr>
      </p:pic>
    </p:spTree>
    <p:extLst>
      <p:ext uri="{BB962C8B-B14F-4D97-AF65-F5344CB8AC3E}">
        <p14:creationId xmlns:p14="http://schemas.microsoft.com/office/powerpoint/2010/main" val="2663322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C389B-368E-3B4C-AB30-363D6D2F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AC5006-532F-EA45-AB77-17EDE139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-438"/>
            <a:ext cx="5969000" cy="47371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15B14B-6A11-674F-B14C-4DC40842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509120"/>
            <a:ext cx="5816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9A0190-86C8-4A4B-BB71-D06B7F95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FBA90D-C021-2841-A4CC-E64312C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完成</a:t>
            </a:r>
            <a:r>
              <a:rPr lang="zh-TW" altLang="en-US" dirty="0">
                <a:effectLst/>
              </a:rPr>
              <a:t> </a:t>
            </a:r>
            <a:r>
              <a:rPr lang="en" altLang="zh-TW">
                <a:effectLst/>
              </a:rPr>
              <a:t>5.4 Notch Filter </a:t>
            </a:r>
            <a:r>
              <a:rPr lang="zh-TW" altLang="en-US">
                <a:effectLst/>
              </a:rPr>
              <a:t>程式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74AD37-6D72-124F-B1EB-A82096D9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E2441B-23AE-48CD-B413-209A0D385A26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579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3322D-7756-0D43-B9F4-82984B78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F053B1-F4E2-1E41-9A95-C1DA761AD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643265"/>
            <a:ext cx="8135938" cy="4147733"/>
          </a:xfrm>
        </p:spPr>
      </p:pic>
    </p:spTree>
    <p:extLst>
      <p:ext uri="{BB962C8B-B14F-4D97-AF65-F5344CB8AC3E}">
        <p14:creationId xmlns:p14="http://schemas.microsoft.com/office/powerpoint/2010/main" val="8413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CC871-79DA-794F-859A-E968BFBE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練習計算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634B07-1AE7-4543-BC03-199552D64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88"/>
          <a:stretch/>
        </p:blipFill>
        <p:spPr>
          <a:xfrm>
            <a:off x="30374" y="1484784"/>
            <a:ext cx="9083034" cy="340479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0EDDCE-200F-D748-9271-465EF6382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91" y="5085184"/>
            <a:ext cx="421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CC871-79DA-794F-859A-E968BFBE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634B07-1AE7-4543-BC03-199552D64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1"/>
          <a:stretch/>
        </p:blipFill>
        <p:spPr>
          <a:xfrm>
            <a:off x="-1714" y="1340768"/>
            <a:ext cx="9136746" cy="3960416"/>
          </a:xfrm>
        </p:spPr>
      </p:pic>
    </p:spTree>
    <p:extLst>
      <p:ext uri="{BB962C8B-B14F-4D97-AF65-F5344CB8AC3E}">
        <p14:creationId xmlns:p14="http://schemas.microsoft.com/office/powerpoint/2010/main" val="49420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26001-3A30-724F-86A3-6F37EF1E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D3F373-35D5-2C4B-AABE-68B026BD4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03" y="1196975"/>
            <a:ext cx="6321431" cy="5040313"/>
          </a:xfrm>
        </p:spPr>
      </p:pic>
    </p:spTree>
    <p:extLst>
      <p:ext uri="{BB962C8B-B14F-4D97-AF65-F5344CB8AC3E}">
        <p14:creationId xmlns:p14="http://schemas.microsoft.com/office/powerpoint/2010/main" val="219107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389FA0C-93E4-3243-86AF-C726A381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F1954-9E02-4E4F-941E-269D785F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檢視</a:t>
            </a:r>
            <a:r>
              <a:rPr kumimoji="1" lang="zh-TW" altLang="en-US" dirty="0"/>
              <a:t> </a:t>
            </a:r>
            <a:r>
              <a:rPr kumimoji="1" lang="en" altLang="zh-TW" dirty="0"/>
              <a:t>5.1 FFT Sample</a:t>
            </a:r>
            <a:r>
              <a:rPr kumimoji="1" lang="zh-TW" altLang="en-US" dirty="0"/>
              <a:t> 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0B5560-F975-BE4D-B011-B1E1A1B4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E2441B-23AE-48CD-B413-209A0D385A26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0214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匯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12727</TotalTime>
  <Words>192</Words>
  <Application>Microsoft Macintosh PowerPoint</Application>
  <PresentationFormat>如螢幕大小 (4:3)</PresentationFormat>
  <Paragraphs>31</Paragraphs>
  <Slides>45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8" baseType="lpstr">
      <vt:lpstr>微軟正黑體</vt:lpstr>
      <vt:lpstr>新細明體</vt:lpstr>
      <vt:lpstr>標楷體</vt:lpstr>
      <vt:lpstr>黑体</vt:lpstr>
      <vt:lpstr>Arial</vt:lpstr>
      <vt:lpstr>Calibri</vt:lpstr>
      <vt:lpstr>Cambria Math</vt:lpstr>
      <vt:lpstr>Lucida Sans Unicode</vt:lpstr>
      <vt:lpstr>Times New Roman</vt:lpstr>
      <vt:lpstr>Verdana</vt:lpstr>
      <vt:lpstr>Wingdings 2</vt:lpstr>
      <vt:lpstr>Wingdings 3</vt:lpstr>
      <vt:lpstr>匯合</vt:lpstr>
      <vt:lpstr>影像處理 Chapter 05頻率域影像處理</vt:lpstr>
      <vt:lpstr>基本概念</vt:lpstr>
      <vt:lpstr>Fourier Series</vt:lpstr>
      <vt:lpstr>PowerPoint 簡報</vt:lpstr>
      <vt:lpstr>PowerPoint 簡報</vt:lpstr>
      <vt:lpstr>練習計算</vt:lpstr>
      <vt:lpstr>PowerPoint 簡報</vt:lpstr>
      <vt:lpstr>PowerPoint 簡報</vt:lpstr>
      <vt:lpstr>檢視 5.1 FFT Sample 程式</vt:lpstr>
      <vt:lpstr>6-2 離散傅立葉轉換</vt:lpstr>
      <vt:lpstr>PowerPoint 簡報</vt:lpstr>
      <vt:lpstr>PowerPoint 簡報</vt:lpstr>
      <vt:lpstr>PowerPoint 簡報</vt:lpstr>
      <vt:lpstr>PowerPoint 簡報</vt:lpstr>
      <vt:lpstr>PowerPoint 簡報</vt:lpstr>
      <vt:lpstr>檢視 5.2 Fourier Spectrum 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6-3 頻率域濾波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完成 5.3 Frequency Filtering 程式</vt:lpstr>
      <vt:lpstr>Notch Filter</vt:lpstr>
      <vt:lpstr>PowerPoint 簡報</vt:lpstr>
      <vt:lpstr>PowerPoint 簡報</vt:lpstr>
      <vt:lpstr>PowerPoint 簡報</vt:lpstr>
      <vt:lpstr>完成 5.4 Notch Filter 程式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cchen</dc:creator>
  <cp:lastModifiedBy>陳建彰</cp:lastModifiedBy>
  <cp:revision>274</cp:revision>
  <cp:lastPrinted>1601-01-01T00:00:00Z</cp:lastPrinted>
  <dcterms:created xsi:type="dcterms:W3CDTF">1601-01-01T00:00:00Z</dcterms:created>
  <dcterms:modified xsi:type="dcterms:W3CDTF">2021-04-07T07:40:08Z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